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1"/>
  </p:notesMasterIdLst>
  <p:handoutMasterIdLst>
    <p:handoutMasterId r:id="rId22"/>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err="1"/>
              <a:t>Abonents</a:t>
            </a:r>
            <a:r>
              <a:rPr lang="en-US" sz="4400" dirty="0"/>
              <a:t>’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a:t>
            </a:r>
            <a:r>
              <a:rPr lang="en-US" sz="2400" dirty="0" err="1"/>
              <a:t>abonents</a:t>
            </a:r>
            <a:endParaRPr lang="en-US" sz="2400" dirty="0"/>
          </a:p>
          <a:p>
            <a:pPr marL="0" indent="0">
              <a:buNone/>
            </a:pPr>
            <a:r>
              <a:rPr lang="en-US" sz="2400" dirty="0"/>
              <a:t>Y==0 mean non-churned </a:t>
            </a:r>
            <a:r>
              <a:rPr lang="en-US" sz="2400" dirty="0" err="1"/>
              <a:t>abonents</a:t>
            </a:r>
            <a:endParaRPr lang="en-US" sz="2400" dirty="0"/>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070623" y="60663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Threshold = 0.77 </a:t>
            </a:r>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50 UAH, add new </a:t>
            </a:r>
            <a:r>
              <a:rPr lang="en-US" sz="2400" dirty="0" err="1"/>
              <a:t>abonent</a:t>
            </a:r>
            <a:r>
              <a:rPr lang="en-US" sz="2400" dirty="0"/>
              <a:t> price (including missed income) is 4000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SHAP</a:t>
            </a:r>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a:t>
            </a:r>
            <a:r>
              <a:rPr lang="en-US" dirty="0" err="1"/>
              <a:t>abonents</a:t>
            </a:r>
            <a:r>
              <a:rPr lang="en-US" dirty="0"/>
              <a:t> (300_000 rows, ~</a:t>
            </a:r>
            <a:r>
              <a:rPr lang="en-US" b="1" dirty="0"/>
              <a:t>800</a:t>
            </a:r>
            <a:r>
              <a:rPr lang="en-US" dirty="0"/>
              <a:t> characteristics)</a:t>
            </a:r>
          </a:p>
          <a:p>
            <a:pPr marL="0" indent="0">
              <a:buNone/>
            </a:pPr>
            <a:r>
              <a:rPr lang="uk-UA" dirty="0"/>
              <a:t>2) </a:t>
            </a:r>
            <a:r>
              <a:rPr lang="en-US" dirty="0"/>
              <a:t>Information about </a:t>
            </a:r>
            <a:r>
              <a:rPr lang="en-US" dirty="0" err="1"/>
              <a:t>abonents</a:t>
            </a:r>
            <a:r>
              <a:rPr lang="en-US" dirty="0"/>
              <a:t>’ calls</a:t>
            </a:r>
          </a:p>
          <a:p>
            <a:pPr marL="0" indent="0">
              <a:buNone/>
            </a:pPr>
            <a:r>
              <a:rPr lang="en-US" dirty="0"/>
              <a:t>3) Information about </a:t>
            </a:r>
            <a:r>
              <a:rPr lang="en-US" dirty="0" err="1"/>
              <a:t>abonents</a:t>
            </a:r>
            <a:r>
              <a:rPr lang="en-US" dirty="0"/>
              <a:t>’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Dataset balance</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1511</TotalTime>
  <Words>411</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Roboto</vt:lpstr>
      <vt:lpstr>Wingdings 2</vt:lpstr>
      <vt:lpstr>Frame</vt:lpstr>
      <vt:lpstr>Abonents’ churn prediction</vt:lpstr>
      <vt:lpstr>Aim of the model</vt:lpstr>
      <vt:lpstr>Business understanding</vt:lpstr>
      <vt:lpstr>Input data understanding</vt:lpstr>
      <vt:lpstr>Algorithm selection</vt:lpstr>
      <vt:lpstr>Dataset balance</vt:lpstr>
      <vt:lpstr>Iterative feature selection flow chart</vt:lpstr>
      <vt:lpstr>Number of features vs AUC</vt:lpstr>
      <vt:lpstr>Telephone feature  engineering</vt:lpstr>
      <vt:lpstr>Application feature engineering</vt:lpstr>
      <vt:lpstr>Final feature set has 32 features</vt:lpstr>
      <vt:lpstr>Metrics</vt:lpstr>
      <vt:lpstr>Probability distribution</vt:lpstr>
      <vt:lpstr>F1 based threshold selection</vt:lpstr>
      <vt:lpstr>Expenses based threshold</vt:lpstr>
      <vt:lpstr>SHAP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134</cp:revision>
  <dcterms:created xsi:type="dcterms:W3CDTF">2023-07-18T21:29:06Z</dcterms:created>
  <dcterms:modified xsi:type="dcterms:W3CDTF">2023-07-20T08:53:41Z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